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83A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364" autoAdjust="0"/>
  </p:normalViewPr>
  <p:slideViewPr>
    <p:cSldViewPr snapToGrid="0">
      <p:cViewPr>
        <p:scale>
          <a:sx n="100" d="100"/>
          <a:sy n="100" d="100"/>
        </p:scale>
        <p:origin x="2118"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2C6F37-FD4C-47FD-A486-AE5EA4564A8C}"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CE0A76-24B8-4B38-8560-29046D93999F}" type="slidenum">
              <a:rPr lang="en-US" smtClean="0"/>
              <a:t>‹#›</a:t>
            </a:fld>
            <a:endParaRPr lang="en-US" dirty="0"/>
          </a:p>
        </p:txBody>
      </p:sp>
    </p:spTree>
    <p:extLst>
      <p:ext uri="{BB962C8B-B14F-4D97-AF65-F5344CB8AC3E}">
        <p14:creationId xmlns:p14="http://schemas.microsoft.com/office/powerpoint/2010/main" val="2752178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2C6F37-FD4C-47FD-A486-AE5EA4564A8C}"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CE0A76-24B8-4B38-8560-29046D93999F}" type="slidenum">
              <a:rPr lang="en-US" smtClean="0"/>
              <a:t>‹#›</a:t>
            </a:fld>
            <a:endParaRPr lang="en-US" dirty="0"/>
          </a:p>
        </p:txBody>
      </p:sp>
    </p:spTree>
    <p:extLst>
      <p:ext uri="{BB962C8B-B14F-4D97-AF65-F5344CB8AC3E}">
        <p14:creationId xmlns:p14="http://schemas.microsoft.com/office/powerpoint/2010/main" val="4100491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2C6F37-FD4C-47FD-A486-AE5EA4564A8C}"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CE0A76-24B8-4B38-8560-29046D93999F}" type="slidenum">
              <a:rPr lang="en-US" smtClean="0"/>
              <a:t>‹#›</a:t>
            </a:fld>
            <a:endParaRPr lang="en-US" dirty="0"/>
          </a:p>
        </p:txBody>
      </p:sp>
    </p:spTree>
    <p:extLst>
      <p:ext uri="{BB962C8B-B14F-4D97-AF65-F5344CB8AC3E}">
        <p14:creationId xmlns:p14="http://schemas.microsoft.com/office/powerpoint/2010/main" val="273369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2C6F37-FD4C-47FD-A486-AE5EA4564A8C}"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CE0A76-24B8-4B38-8560-29046D93999F}" type="slidenum">
              <a:rPr lang="en-US" smtClean="0"/>
              <a:t>‹#›</a:t>
            </a:fld>
            <a:endParaRPr lang="en-US" dirty="0"/>
          </a:p>
        </p:txBody>
      </p:sp>
    </p:spTree>
    <p:extLst>
      <p:ext uri="{BB962C8B-B14F-4D97-AF65-F5344CB8AC3E}">
        <p14:creationId xmlns:p14="http://schemas.microsoft.com/office/powerpoint/2010/main" val="2372531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D2C6F37-FD4C-47FD-A486-AE5EA4564A8C}"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CE0A76-24B8-4B38-8560-29046D93999F}" type="slidenum">
              <a:rPr lang="en-US" smtClean="0"/>
              <a:t>‹#›</a:t>
            </a:fld>
            <a:endParaRPr lang="en-US" dirty="0"/>
          </a:p>
        </p:txBody>
      </p:sp>
    </p:spTree>
    <p:extLst>
      <p:ext uri="{BB962C8B-B14F-4D97-AF65-F5344CB8AC3E}">
        <p14:creationId xmlns:p14="http://schemas.microsoft.com/office/powerpoint/2010/main" val="1842696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2C6F37-FD4C-47FD-A486-AE5EA4564A8C}"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CE0A76-24B8-4B38-8560-29046D93999F}" type="slidenum">
              <a:rPr lang="en-US" smtClean="0"/>
              <a:t>‹#›</a:t>
            </a:fld>
            <a:endParaRPr lang="en-US" dirty="0"/>
          </a:p>
        </p:txBody>
      </p:sp>
    </p:spTree>
    <p:extLst>
      <p:ext uri="{BB962C8B-B14F-4D97-AF65-F5344CB8AC3E}">
        <p14:creationId xmlns:p14="http://schemas.microsoft.com/office/powerpoint/2010/main" val="251389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2C6F37-FD4C-47FD-A486-AE5EA4564A8C}" type="datetimeFigureOut">
              <a:rPr lang="en-US" smtClean="0"/>
              <a:t>12/16/2024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CE0A76-24B8-4B38-8560-29046D93999F}" type="slidenum">
              <a:rPr lang="en-US" smtClean="0"/>
              <a:t>‹#›</a:t>
            </a:fld>
            <a:endParaRPr lang="en-US" dirty="0"/>
          </a:p>
        </p:txBody>
      </p:sp>
    </p:spTree>
    <p:extLst>
      <p:ext uri="{BB962C8B-B14F-4D97-AF65-F5344CB8AC3E}">
        <p14:creationId xmlns:p14="http://schemas.microsoft.com/office/powerpoint/2010/main" val="281099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2C6F37-FD4C-47FD-A486-AE5EA4564A8C}" type="datetimeFigureOut">
              <a:rPr lang="en-US" smtClean="0"/>
              <a:t>12/16/2024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CE0A76-24B8-4B38-8560-29046D93999F}" type="slidenum">
              <a:rPr lang="en-US" smtClean="0"/>
              <a:t>‹#›</a:t>
            </a:fld>
            <a:endParaRPr lang="en-US" dirty="0"/>
          </a:p>
        </p:txBody>
      </p:sp>
    </p:spTree>
    <p:extLst>
      <p:ext uri="{BB962C8B-B14F-4D97-AF65-F5344CB8AC3E}">
        <p14:creationId xmlns:p14="http://schemas.microsoft.com/office/powerpoint/2010/main" val="555737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C6F37-FD4C-47FD-A486-AE5EA4564A8C}" type="datetimeFigureOut">
              <a:rPr lang="en-US" smtClean="0"/>
              <a:t>12/16/2024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CE0A76-24B8-4B38-8560-29046D93999F}" type="slidenum">
              <a:rPr lang="en-US" smtClean="0"/>
              <a:t>‹#›</a:t>
            </a:fld>
            <a:endParaRPr lang="en-US" dirty="0"/>
          </a:p>
        </p:txBody>
      </p:sp>
    </p:spTree>
    <p:extLst>
      <p:ext uri="{BB962C8B-B14F-4D97-AF65-F5344CB8AC3E}">
        <p14:creationId xmlns:p14="http://schemas.microsoft.com/office/powerpoint/2010/main" val="922212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AD2C6F37-FD4C-47FD-A486-AE5EA4564A8C}"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CE0A76-24B8-4B38-8560-29046D93999F}" type="slidenum">
              <a:rPr lang="en-US" smtClean="0"/>
              <a:t>‹#›</a:t>
            </a:fld>
            <a:endParaRPr lang="en-US" dirty="0"/>
          </a:p>
        </p:txBody>
      </p:sp>
    </p:spTree>
    <p:extLst>
      <p:ext uri="{BB962C8B-B14F-4D97-AF65-F5344CB8AC3E}">
        <p14:creationId xmlns:p14="http://schemas.microsoft.com/office/powerpoint/2010/main" val="1367848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dirty="0"/>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AD2C6F37-FD4C-47FD-A486-AE5EA4564A8C}"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CE0A76-24B8-4B38-8560-29046D93999F}" type="slidenum">
              <a:rPr lang="en-US" smtClean="0"/>
              <a:t>‹#›</a:t>
            </a:fld>
            <a:endParaRPr lang="en-US" dirty="0"/>
          </a:p>
        </p:txBody>
      </p:sp>
    </p:spTree>
    <p:extLst>
      <p:ext uri="{BB962C8B-B14F-4D97-AF65-F5344CB8AC3E}">
        <p14:creationId xmlns:p14="http://schemas.microsoft.com/office/powerpoint/2010/main" val="29613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AD2C6F37-FD4C-47FD-A486-AE5EA4564A8C}" type="datetimeFigureOut">
              <a:rPr lang="en-US" smtClean="0"/>
              <a:t>12/16/2024</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36CE0A76-24B8-4B38-8560-29046D93999F}" type="slidenum">
              <a:rPr lang="en-US" smtClean="0"/>
              <a:t>‹#›</a:t>
            </a:fld>
            <a:endParaRPr lang="en-US" dirty="0"/>
          </a:p>
        </p:txBody>
      </p:sp>
    </p:spTree>
    <p:extLst>
      <p:ext uri="{BB962C8B-B14F-4D97-AF65-F5344CB8AC3E}">
        <p14:creationId xmlns:p14="http://schemas.microsoft.com/office/powerpoint/2010/main" val="28319592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3.png"/><Relationship Id="rId2" Type="http://schemas.openxmlformats.org/officeDocument/2006/relationships/hyperlink" Target="http://www.seacoastsecurity.com/" TargetMode="Externa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hyperlink" Target="https://seacoastsecurity.com/" TargetMode="External"/><Relationship Id="rId4" Type="http://schemas.openxmlformats.org/officeDocument/2006/relationships/hyperlink" Target="mailto:customerservice@seacoastsecurity.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customerservice@seacoastsecurity.com" TargetMode="External"/><Relationship Id="rId7" Type="http://schemas.openxmlformats.org/officeDocument/2006/relationships/image" Target="../media/image2.jpeg"/><Relationship Id="rId2" Type="http://schemas.openxmlformats.org/officeDocument/2006/relationships/hyperlink" Target="http://www.seacoastsecurity.com/" TargetMode="External"/><Relationship Id="rId1" Type="http://schemas.openxmlformats.org/officeDocument/2006/relationships/slideLayout" Target="../slideLayouts/slideLayout2.xml"/><Relationship Id="rId6" Type="http://schemas.openxmlformats.org/officeDocument/2006/relationships/hyperlink" Target="https://seacoastsecurity.com/" TargetMode="External"/><Relationship Id="rId5" Type="http://schemas.openxmlformats.org/officeDocument/2006/relationships/image" Target="../media/image1.jpg"/><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D10813E-FA62-4778-BA64-858DE2FE6056}"/>
              </a:ext>
            </a:extLst>
          </p:cNvPr>
          <p:cNvSpPr/>
          <p:nvPr/>
        </p:nvSpPr>
        <p:spPr>
          <a:xfrm>
            <a:off x="0" y="1384126"/>
            <a:ext cx="7772400" cy="45719"/>
          </a:xfrm>
          <a:prstGeom prst="rect">
            <a:avLst/>
          </a:prstGeom>
          <a:solidFill>
            <a:srgbClr val="083A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54EDA8-3DAC-4CDE-ACD2-97DE82D9F75F}"/>
              </a:ext>
            </a:extLst>
          </p:cNvPr>
          <p:cNvSpPr/>
          <p:nvPr/>
        </p:nvSpPr>
        <p:spPr>
          <a:xfrm>
            <a:off x="155575" y="2004045"/>
            <a:ext cx="1771524" cy="798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AE3EA2D9-2FDA-482E-B1A6-C47799241F15}"/>
              </a:ext>
            </a:extLst>
          </p:cNvPr>
          <p:cNvSpPr txBox="1"/>
          <p:nvPr/>
        </p:nvSpPr>
        <p:spPr>
          <a:xfrm>
            <a:off x="180655" y="2067037"/>
            <a:ext cx="1771523" cy="7981672"/>
          </a:xfrm>
          <a:prstGeom prst="rect">
            <a:avLst/>
          </a:prstGeom>
          <a:noFill/>
        </p:spPr>
        <p:txBody>
          <a:bodyPr wrap="square" rtlCol="0">
            <a:spAutoFit/>
          </a:bodyPr>
          <a:lstStyle/>
          <a:p>
            <a:pPr algn="ctr"/>
            <a:r>
              <a:rPr lang="en-US" sz="1400" baseline="30000" dirty="0"/>
              <a:t>P.O. Box A</a:t>
            </a:r>
            <a:br>
              <a:rPr lang="en-US" sz="1400" baseline="30000" dirty="0"/>
            </a:br>
            <a:r>
              <a:rPr lang="en-US" sz="1400" baseline="30000" dirty="0"/>
              <a:t>290 West Street</a:t>
            </a:r>
            <a:br>
              <a:rPr lang="en-US" sz="1400" baseline="30000" dirty="0"/>
            </a:br>
            <a:r>
              <a:rPr lang="en-US" sz="1400" baseline="30000" dirty="0"/>
              <a:t>West Rockport, ME 04865</a:t>
            </a:r>
          </a:p>
          <a:p>
            <a:pPr algn="ctr"/>
            <a:endParaRPr lang="en-US" sz="1400" baseline="30000" dirty="0"/>
          </a:p>
          <a:p>
            <a:pPr algn="ctr"/>
            <a:r>
              <a:rPr lang="fr-FR" sz="1400" baseline="30000" dirty="0"/>
              <a:t>(207) 236-4876</a:t>
            </a:r>
            <a:br>
              <a:rPr lang="fr-FR" sz="1400" baseline="30000" dirty="0"/>
            </a:br>
            <a:r>
              <a:rPr lang="fr-FR" sz="1400" baseline="30000" dirty="0"/>
              <a:t>800-654-8800</a:t>
            </a:r>
            <a:br>
              <a:rPr lang="fr-FR" sz="1400" baseline="30000" dirty="0"/>
            </a:br>
            <a:r>
              <a:rPr lang="fr-FR" sz="1400" baseline="30000" dirty="0"/>
              <a:t>Fax: (207) 236-8517</a:t>
            </a:r>
          </a:p>
          <a:p>
            <a:pPr algn="ctr"/>
            <a:endParaRPr lang="fr-FR" sz="1400" baseline="30000" dirty="0"/>
          </a:p>
          <a:p>
            <a:pPr algn="ctr"/>
            <a:r>
              <a:rPr lang="en-US" sz="1400" baseline="30000" dirty="0">
                <a:hlinkClick r:id="rId2"/>
              </a:rPr>
              <a:t>www.seacoastsecurity.com</a:t>
            </a:r>
            <a:endParaRPr lang="en-US" sz="1400" baseline="30000" dirty="0"/>
          </a:p>
          <a:p>
            <a:pPr algn="ctr"/>
            <a:endParaRPr lang="en-US" sz="1200" baseline="30000" dirty="0"/>
          </a:p>
          <a:p>
            <a:pPr algn="ctr"/>
            <a:r>
              <a:rPr lang="en-US" sz="1400" baseline="30000" dirty="0"/>
              <a:t>Also visit us on Facebook, LinkedIn and Instagram!</a:t>
            </a:r>
          </a:p>
          <a:p>
            <a:pPr algn="ctr"/>
            <a:endParaRPr lang="en-US" sz="1200" baseline="30000" dirty="0"/>
          </a:p>
          <a:p>
            <a:pPr algn="ctr"/>
            <a:endParaRPr lang="en-US" sz="1200" baseline="30000" dirty="0"/>
          </a:p>
          <a:p>
            <a:pPr algn="ctr"/>
            <a:endParaRPr lang="en-US" sz="1200" baseline="30000" dirty="0"/>
          </a:p>
          <a:p>
            <a:pPr algn="ctr"/>
            <a:r>
              <a:rPr lang="en-US" sz="1400" b="1" baseline="30000" dirty="0"/>
              <a:t>BRANCH OFFICES</a:t>
            </a:r>
          </a:p>
          <a:p>
            <a:pPr algn="ctr"/>
            <a:endParaRPr lang="en-US" sz="1400" b="1" baseline="30000" dirty="0"/>
          </a:p>
          <a:p>
            <a:pPr algn="ctr"/>
            <a:r>
              <a:rPr lang="en-US" sz="1400" b="1" baseline="30000" dirty="0"/>
              <a:t>Bangor, ME:</a:t>
            </a:r>
            <a:br>
              <a:rPr lang="en-US" sz="1400" baseline="30000" dirty="0"/>
            </a:br>
            <a:r>
              <a:rPr lang="en-US" sz="1400" baseline="30000" dirty="0"/>
              <a:t>32 Lexington Drive</a:t>
            </a:r>
            <a:br>
              <a:rPr lang="en-US" sz="1400" baseline="30000" dirty="0"/>
            </a:br>
            <a:r>
              <a:rPr lang="en-US" sz="1400" baseline="30000" dirty="0"/>
              <a:t>Hermon, ME 04401</a:t>
            </a:r>
          </a:p>
          <a:p>
            <a:pPr algn="ctr"/>
            <a:endParaRPr lang="en-US" sz="1400" baseline="30000" dirty="0"/>
          </a:p>
          <a:p>
            <a:pPr algn="ctr"/>
            <a:r>
              <a:rPr lang="nn-NO" sz="1400" b="1" baseline="30000" dirty="0"/>
              <a:t>Caribou,</a:t>
            </a:r>
            <a:r>
              <a:rPr lang="nn-NO" sz="1400" b="1" dirty="0"/>
              <a:t> </a:t>
            </a:r>
            <a:r>
              <a:rPr lang="nn-NO" sz="1400" b="1" baseline="30000" dirty="0"/>
              <a:t>ME:</a:t>
            </a:r>
          </a:p>
          <a:p>
            <a:pPr algn="ctr"/>
            <a:r>
              <a:rPr lang="fr-FR" sz="1400" baseline="30000" dirty="0"/>
              <a:t>159 Bennett Rd, Suite 3</a:t>
            </a:r>
          </a:p>
          <a:p>
            <a:pPr algn="ctr"/>
            <a:r>
              <a:rPr lang="fr-FR" sz="1400" baseline="30000" dirty="0"/>
              <a:t>Caribou, ME 04736</a:t>
            </a:r>
          </a:p>
          <a:p>
            <a:pPr algn="ctr"/>
            <a:endParaRPr lang="en-US" sz="1400" baseline="30000" dirty="0"/>
          </a:p>
          <a:p>
            <a:pPr algn="ctr"/>
            <a:r>
              <a:rPr lang="en-US" sz="1400" b="1" baseline="30000" dirty="0"/>
              <a:t>Freeport,</a:t>
            </a:r>
            <a:r>
              <a:rPr lang="en-US" sz="1400" b="1" dirty="0"/>
              <a:t> </a:t>
            </a:r>
            <a:r>
              <a:rPr lang="en-US" sz="1400" b="1" baseline="30000" dirty="0"/>
              <a:t>ME:</a:t>
            </a:r>
            <a:br>
              <a:rPr lang="en-US" sz="1400" baseline="30000" dirty="0"/>
            </a:br>
            <a:r>
              <a:rPr lang="en-US" sz="1400" baseline="30000" dirty="0"/>
              <a:t>4 Summer Street</a:t>
            </a:r>
            <a:br>
              <a:rPr lang="en-US" sz="1400" baseline="30000" dirty="0"/>
            </a:br>
            <a:r>
              <a:rPr lang="en-US" sz="1400" baseline="30000" dirty="0"/>
              <a:t>Freeport, ME 04032</a:t>
            </a:r>
          </a:p>
          <a:p>
            <a:pPr algn="ctr"/>
            <a:endParaRPr lang="en-US" sz="1400" baseline="30000" dirty="0">
              <a:solidFill>
                <a:srgbClr val="FF0000"/>
              </a:solidFill>
            </a:endParaRPr>
          </a:p>
          <a:p>
            <a:pPr algn="ctr"/>
            <a:r>
              <a:rPr lang="en-US" sz="1400" b="1" baseline="30000" dirty="0"/>
              <a:t>Greenville, ME:</a:t>
            </a:r>
            <a:br>
              <a:rPr lang="en-US" sz="1400" b="1" baseline="30000" dirty="0"/>
            </a:br>
            <a:r>
              <a:rPr lang="en-US" sz="1400" baseline="30000" dirty="0"/>
              <a:t>35 Pritham Ave.</a:t>
            </a:r>
          </a:p>
          <a:p>
            <a:pPr algn="ctr"/>
            <a:r>
              <a:rPr lang="en-US" sz="1400" baseline="30000" dirty="0"/>
              <a:t>Center Suite</a:t>
            </a:r>
            <a:br>
              <a:rPr lang="en-US" sz="1400" baseline="30000" dirty="0"/>
            </a:br>
            <a:r>
              <a:rPr lang="en-US" sz="1400" baseline="30000" dirty="0"/>
              <a:t>Greenville, ME 04441</a:t>
            </a:r>
          </a:p>
          <a:p>
            <a:pPr algn="ctr"/>
            <a:endParaRPr lang="fr-FR" sz="1400" baseline="30000" dirty="0"/>
          </a:p>
          <a:p>
            <a:pPr algn="ctr"/>
            <a:r>
              <a:rPr lang="nn-NO" sz="1400" b="1" baseline="30000" dirty="0"/>
              <a:t>Waterville, ME:</a:t>
            </a:r>
            <a:br>
              <a:rPr lang="nn-NO" sz="1400" baseline="30000" dirty="0"/>
            </a:br>
            <a:r>
              <a:rPr lang="nn-NO" sz="1400" baseline="30000" dirty="0"/>
              <a:t>270 KMD, 3 KMD Plaza</a:t>
            </a:r>
            <a:endParaRPr lang="en-US" sz="1400" b="1" baseline="30000" dirty="0"/>
          </a:p>
          <a:p>
            <a:pPr algn="ctr"/>
            <a:r>
              <a:rPr lang="nn-NO" sz="1400" baseline="30000" dirty="0"/>
              <a:t>Waterville, ME 04901</a:t>
            </a:r>
          </a:p>
          <a:p>
            <a:pPr algn="ctr"/>
            <a:endParaRPr lang="en-US" sz="1400" b="1" baseline="30000" dirty="0"/>
          </a:p>
          <a:p>
            <a:pPr algn="ctr"/>
            <a:r>
              <a:rPr lang="en-US" sz="1400" b="1" baseline="30000" dirty="0"/>
              <a:t>Portsmouth, NH:</a:t>
            </a:r>
            <a:br>
              <a:rPr lang="en-US" sz="1400" baseline="30000" dirty="0"/>
            </a:br>
            <a:r>
              <a:rPr lang="en-US" sz="1400" baseline="30000" dirty="0"/>
              <a:t>280 Heritage Ave., Unit C</a:t>
            </a:r>
            <a:br>
              <a:rPr lang="en-US" sz="1200" baseline="30000" dirty="0"/>
            </a:br>
            <a:r>
              <a:rPr lang="en-US" sz="1400" baseline="30000" dirty="0"/>
              <a:t>Portsmouth, NH 03801</a:t>
            </a:r>
            <a:endParaRPr lang="nn-NO" sz="1400" baseline="30000" dirty="0"/>
          </a:p>
          <a:p>
            <a:pPr algn="ctr"/>
            <a:endParaRPr lang="en-US" sz="1400" b="1" baseline="30000" dirty="0"/>
          </a:p>
          <a:p>
            <a:pPr algn="ctr"/>
            <a:r>
              <a:rPr lang="en-US" sz="1400" b="1" baseline="30000" dirty="0"/>
              <a:t>Montpelier, VT: </a:t>
            </a:r>
          </a:p>
          <a:p>
            <a:pPr algn="ctr"/>
            <a:r>
              <a:rPr lang="en-US" sz="1400" baseline="30000" dirty="0"/>
              <a:t>81 River St., Suite 205</a:t>
            </a:r>
          </a:p>
          <a:p>
            <a:pPr algn="ctr"/>
            <a:r>
              <a:rPr lang="en-US" sz="1400" baseline="30000" dirty="0"/>
              <a:t>Montpelier, VT 05602</a:t>
            </a:r>
          </a:p>
          <a:p>
            <a:pPr algn="ctr"/>
            <a:endParaRPr lang="en-US" sz="1400" b="1" baseline="30000" dirty="0"/>
          </a:p>
          <a:p>
            <a:pPr algn="ctr"/>
            <a:endParaRPr lang="nn-NO" sz="1400" b="1" baseline="30000" dirty="0"/>
          </a:p>
          <a:p>
            <a:pPr algn="ctr"/>
            <a:endParaRPr lang="fr-FR" sz="1400" b="1" baseline="30000" dirty="0"/>
          </a:p>
          <a:p>
            <a:pPr algn="ctr"/>
            <a:endParaRPr lang="fr-FR" sz="1400" b="1" baseline="30000" dirty="0"/>
          </a:p>
          <a:p>
            <a:pPr algn="ctr"/>
            <a:endParaRPr lang="nn-NO" sz="1200" b="1" baseline="30000" dirty="0"/>
          </a:p>
          <a:p>
            <a:pPr algn="ctr"/>
            <a:endParaRPr lang="nn-NO" sz="1200" baseline="30000" dirty="0"/>
          </a:p>
          <a:p>
            <a:pPr algn="ctr"/>
            <a:endParaRPr lang="nn-NO" sz="1200" b="1" baseline="30000" dirty="0"/>
          </a:p>
          <a:p>
            <a:endParaRPr lang="en-US" dirty="0"/>
          </a:p>
        </p:txBody>
      </p:sp>
      <p:sp>
        <p:nvSpPr>
          <p:cNvPr id="28" name="Rectangle 27">
            <a:extLst>
              <a:ext uri="{FF2B5EF4-FFF2-40B4-BE49-F238E27FC236}">
                <a16:creationId xmlns:a16="http://schemas.microsoft.com/office/drawing/2014/main" id="{AF96EC95-6777-41B2-A65A-C69BF3867874}"/>
              </a:ext>
            </a:extLst>
          </p:cNvPr>
          <p:cNvSpPr/>
          <p:nvPr/>
        </p:nvSpPr>
        <p:spPr>
          <a:xfrm>
            <a:off x="0" y="177618"/>
            <a:ext cx="7772400" cy="724836"/>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a:extLst>
              <a:ext uri="{FF2B5EF4-FFF2-40B4-BE49-F238E27FC236}">
                <a16:creationId xmlns:a16="http://schemas.microsoft.com/office/drawing/2014/main" id="{16109A86-CE03-4025-A5F2-18DB29C51862}"/>
              </a:ext>
            </a:extLst>
          </p:cNvPr>
          <p:cNvCxnSpPr/>
          <p:nvPr/>
        </p:nvCxnSpPr>
        <p:spPr>
          <a:xfrm>
            <a:off x="375661" y="3919542"/>
            <a:ext cx="14152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1B623642-E1A2-4706-AD8F-FF31989C346F}"/>
              </a:ext>
            </a:extLst>
          </p:cNvPr>
          <p:cNvSpPr txBox="1"/>
          <p:nvPr/>
        </p:nvSpPr>
        <p:spPr>
          <a:xfrm>
            <a:off x="6200400" y="4560050"/>
            <a:ext cx="5474341" cy="461665"/>
          </a:xfrm>
          <a:prstGeom prst="rect">
            <a:avLst/>
          </a:prstGeom>
          <a:noFill/>
        </p:spPr>
        <p:txBody>
          <a:bodyPr wrap="square" rtlCol="0">
            <a:spAutoFit/>
          </a:bodyPr>
          <a:lstStyle/>
          <a:p>
            <a:endParaRPr lang="en-US" sz="1200" dirty="0"/>
          </a:p>
          <a:p>
            <a:endParaRPr lang="en-US" sz="1200" dirty="0"/>
          </a:p>
        </p:txBody>
      </p:sp>
      <p:sp>
        <p:nvSpPr>
          <p:cNvPr id="34" name="TextBox 33">
            <a:extLst>
              <a:ext uri="{FF2B5EF4-FFF2-40B4-BE49-F238E27FC236}">
                <a16:creationId xmlns:a16="http://schemas.microsoft.com/office/drawing/2014/main" id="{8B816EA3-CE03-4AB7-B675-16DF270AFD69}"/>
              </a:ext>
            </a:extLst>
          </p:cNvPr>
          <p:cNvSpPr txBox="1"/>
          <p:nvPr/>
        </p:nvSpPr>
        <p:spPr>
          <a:xfrm>
            <a:off x="293124" y="8713574"/>
            <a:ext cx="1580356" cy="1467068"/>
          </a:xfrm>
          <a:prstGeom prst="rect">
            <a:avLst/>
          </a:prstGeom>
          <a:noFill/>
        </p:spPr>
        <p:txBody>
          <a:bodyPr wrap="square" rtlCol="0">
            <a:spAutoFit/>
          </a:bodyPr>
          <a:lstStyle/>
          <a:p>
            <a:pPr algn="ctr"/>
            <a:endParaRPr lang="en-US" sz="1200" b="1" baseline="30000" dirty="0">
              <a:solidFill>
                <a:srgbClr val="0070C0"/>
              </a:solidFill>
            </a:endParaRPr>
          </a:p>
          <a:p>
            <a:pPr algn="ctr"/>
            <a:r>
              <a:rPr lang="en-US" sz="1400" b="1" baseline="30000" dirty="0">
                <a:solidFill>
                  <a:srgbClr val="0070C0"/>
                </a:solidFill>
              </a:rPr>
              <a:t>**If you refer a friend to Seacoast Security and they sign a contract with us, you’ll receive </a:t>
            </a:r>
            <a:r>
              <a:rPr lang="en-US" sz="1400" b="1" u="sng" baseline="30000" dirty="0">
                <a:solidFill>
                  <a:srgbClr val="0070C0"/>
                </a:solidFill>
              </a:rPr>
              <a:t>3 free months of monitoring</a:t>
            </a:r>
            <a:r>
              <a:rPr lang="en-US" sz="1400" b="1" baseline="30000" dirty="0">
                <a:solidFill>
                  <a:srgbClr val="0070C0"/>
                </a:solidFill>
              </a:rPr>
              <a:t>! </a:t>
            </a:r>
          </a:p>
          <a:p>
            <a:pPr algn="ctr"/>
            <a:r>
              <a:rPr lang="en-US" sz="1400" b="1" baseline="30000" dirty="0">
                <a:solidFill>
                  <a:srgbClr val="0070C0"/>
                </a:solidFill>
              </a:rPr>
              <a:t>(up to $100)</a:t>
            </a:r>
          </a:p>
          <a:p>
            <a:pPr algn="ctr"/>
            <a:endParaRPr lang="en-US" sz="1600" dirty="0"/>
          </a:p>
        </p:txBody>
      </p:sp>
      <p:cxnSp>
        <p:nvCxnSpPr>
          <p:cNvPr id="35" name="Straight Connector 34">
            <a:extLst>
              <a:ext uri="{FF2B5EF4-FFF2-40B4-BE49-F238E27FC236}">
                <a16:creationId xmlns:a16="http://schemas.microsoft.com/office/drawing/2014/main" id="{52427BFD-FD6E-4DC6-854F-013994298A35}"/>
              </a:ext>
            </a:extLst>
          </p:cNvPr>
          <p:cNvCxnSpPr/>
          <p:nvPr/>
        </p:nvCxnSpPr>
        <p:spPr>
          <a:xfrm>
            <a:off x="358776" y="8623816"/>
            <a:ext cx="14152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2" descr="Scholarships – Odyssey Charter Schools of Nevad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6" name="Rectangle 25">
            <a:extLst>
              <a:ext uri="{FF2B5EF4-FFF2-40B4-BE49-F238E27FC236}">
                <a16:creationId xmlns:a16="http://schemas.microsoft.com/office/drawing/2014/main" id="{CE2F1350-67FA-47FD-B89E-B529D0262F1B}"/>
              </a:ext>
            </a:extLst>
          </p:cNvPr>
          <p:cNvSpPr/>
          <p:nvPr/>
        </p:nvSpPr>
        <p:spPr>
          <a:xfrm>
            <a:off x="4852072" y="1424279"/>
            <a:ext cx="2930056" cy="485399"/>
          </a:xfrm>
          <a:prstGeom prst="rect">
            <a:avLst/>
          </a:prstGeom>
          <a:solidFill>
            <a:srgbClr val="083A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Winter 2025 Newsletter</a:t>
            </a:r>
          </a:p>
        </p:txBody>
      </p:sp>
      <p:pic>
        <p:nvPicPr>
          <p:cNvPr id="10" name="Picture 9" descr="A body of water with land in the back&#10;&#10;Description automatically generated with medium confidence">
            <a:extLst>
              <a:ext uri="{FF2B5EF4-FFF2-40B4-BE49-F238E27FC236}">
                <a16:creationId xmlns:a16="http://schemas.microsoft.com/office/drawing/2014/main" id="{737D10A2-41FE-64AC-2F6C-BB717F8A4D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28" y="-467676"/>
            <a:ext cx="7772400" cy="1851801"/>
          </a:xfrm>
          <a:prstGeom prst="rect">
            <a:avLst/>
          </a:prstGeom>
        </p:spPr>
      </p:pic>
      <p:sp>
        <p:nvSpPr>
          <p:cNvPr id="19" name="TextBox 18">
            <a:extLst>
              <a:ext uri="{FF2B5EF4-FFF2-40B4-BE49-F238E27FC236}">
                <a16:creationId xmlns:a16="http://schemas.microsoft.com/office/drawing/2014/main" id="{54C8D8A3-62F6-1FCB-1AEA-EF40BA31F4BC}"/>
              </a:ext>
            </a:extLst>
          </p:cNvPr>
          <p:cNvSpPr txBox="1"/>
          <p:nvPr/>
        </p:nvSpPr>
        <p:spPr>
          <a:xfrm>
            <a:off x="2095665" y="2167087"/>
            <a:ext cx="5531002" cy="6078587"/>
          </a:xfrm>
          <a:prstGeom prst="rect">
            <a:avLst/>
          </a:prstGeom>
          <a:noFill/>
        </p:spPr>
        <p:txBody>
          <a:bodyPr wrap="square">
            <a:spAutoFit/>
          </a:bodyPr>
          <a:lstStyle/>
          <a:p>
            <a:endParaRPr lang="en-US" sz="1200" dirty="0"/>
          </a:p>
          <a:p>
            <a:r>
              <a:rPr lang="en-US" sz="1200" dirty="0"/>
              <a:t>Valued Customer,</a:t>
            </a:r>
          </a:p>
          <a:p>
            <a:endParaRPr lang="en-US" sz="1200" dirty="0"/>
          </a:p>
          <a:p>
            <a:r>
              <a:rPr lang="en-US" sz="1200" dirty="0"/>
              <a:t>And with what seems like the blink of an eye, 2024 is behind us and we look forward to seeing what 2025 holds in store. We are looking closely at our opportunities that came about in 2024, moving forward with better ways to serve each of our customers. We are committed to ensuring that we meet the service levels we promise, and surpass your expectations, from quote through installation. We’d love to hear from you. We grow from your suggestions and feedback. Don’t hesitate to reach out to us at </a:t>
            </a:r>
            <a:r>
              <a:rPr lang="en-US" sz="1200" dirty="0">
                <a:hlinkClick r:id="rId4">
                  <a:extLst>
                    <a:ext uri="{A12FA001-AC4F-418D-AE19-62706E023703}">
                      <ahyp:hlinkClr xmlns:ahyp="http://schemas.microsoft.com/office/drawing/2018/hyperlinkcolor" val="tx"/>
                    </a:ext>
                  </a:extLst>
                </a:hlinkClick>
              </a:rPr>
              <a:t>customerservice@seacoastsecurity.com</a:t>
            </a:r>
            <a:r>
              <a:rPr lang="en-US" sz="1200" dirty="0"/>
              <a:t>. </a:t>
            </a:r>
          </a:p>
          <a:p>
            <a:endParaRPr lang="en-US" sz="1200" dirty="0"/>
          </a:p>
          <a:p>
            <a:r>
              <a:rPr lang="en-US" sz="1200" dirty="0"/>
              <a:t>A couple of reminders during this winter season:</a:t>
            </a:r>
          </a:p>
          <a:p>
            <a:endParaRPr lang="en-US" sz="800" dirty="0"/>
          </a:p>
          <a:p>
            <a:pPr marL="171450" indent="-171450">
              <a:buFont typeface="Arial" panose="020B0604020202020204" pitchFamily="34" charset="0"/>
              <a:buChar char="•"/>
            </a:pPr>
            <a:r>
              <a:rPr lang="en-US" sz="1200" dirty="0"/>
              <a:t>Frozen pipes are always a concern. Check to ensure your low temperature and water detection devices are working properly. If you have been hedging on installing them, there’s no time like the present! We are here to guide you through the right system for your home and/or business.</a:t>
            </a:r>
          </a:p>
          <a:p>
            <a:pPr marL="171450" indent="-171450">
              <a:buFont typeface="Arial" panose="020B0604020202020204" pitchFamily="34" charset="0"/>
              <a:buChar char="•"/>
            </a:pPr>
            <a:r>
              <a:rPr lang="en-US" sz="1200" dirty="0"/>
              <a:t>If you’re planning to leave your home for warmer weather (lucky you!), please make sure you update your call list and test your system before you leave - including your cameras. Tree growth and other natural obstacles can impact your cameras and what your want to view. </a:t>
            </a:r>
          </a:p>
          <a:p>
            <a:endParaRPr lang="en-US" sz="900" dirty="0"/>
          </a:p>
          <a:p>
            <a:r>
              <a:rPr lang="en-US" sz="1200" dirty="0"/>
              <a:t>We hope you enjoy this newsletter and would like to take this moment to again thank you for being our customer. We wish you a healthy start to 2025.</a:t>
            </a:r>
          </a:p>
          <a:p>
            <a:endParaRPr lang="en-US" sz="1100" dirty="0"/>
          </a:p>
          <a:p>
            <a:r>
              <a:rPr lang="en-US" sz="1200" dirty="0"/>
              <a:t>Stephen Haynes, Vice President</a:t>
            </a:r>
            <a:endParaRPr lang="en-US" dirty="0"/>
          </a:p>
          <a:p>
            <a:endParaRPr lang="en-US" sz="1200" dirty="0"/>
          </a:p>
          <a:p>
            <a:endParaRPr lang="en-US" sz="1200" dirty="0"/>
          </a:p>
          <a:p>
            <a:endParaRPr lang="en-US" sz="1800" dirty="0"/>
          </a:p>
        </p:txBody>
      </p:sp>
      <p:pic>
        <p:nvPicPr>
          <p:cNvPr id="22" name="Picture 21">
            <a:hlinkClick r:id="rId5"/>
            <a:extLst>
              <a:ext uri="{FF2B5EF4-FFF2-40B4-BE49-F238E27FC236}">
                <a16:creationId xmlns:a16="http://schemas.microsoft.com/office/drawing/2014/main" id="{53E9EC9E-09FE-789F-0AB6-2E3459B30742}"/>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51677" y="1478953"/>
            <a:ext cx="1579320" cy="473796"/>
          </a:xfrm>
          <a:prstGeom prst="rect">
            <a:avLst/>
          </a:prstGeom>
          <a:noFill/>
          <a:ln>
            <a:noFill/>
          </a:ln>
        </p:spPr>
      </p:pic>
      <p:sp>
        <p:nvSpPr>
          <p:cNvPr id="3" name="TextBox 2">
            <a:extLst>
              <a:ext uri="{FF2B5EF4-FFF2-40B4-BE49-F238E27FC236}">
                <a16:creationId xmlns:a16="http://schemas.microsoft.com/office/drawing/2014/main" id="{9D0D3CB7-B456-EDCC-652D-2937AC889B65}"/>
              </a:ext>
            </a:extLst>
          </p:cNvPr>
          <p:cNvSpPr txBox="1"/>
          <p:nvPr/>
        </p:nvSpPr>
        <p:spPr>
          <a:xfrm>
            <a:off x="1932493" y="8865119"/>
            <a:ext cx="5837662" cy="646331"/>
          </a:xfrm>
          <a:prstGeom prst="rect">
            <a:avLst/>
          </a:prstGeom>
          <a:noFill/>
        </p:spPr>
        <p:txBody>
          <a:bodyPr wrap="square">
            <a:spAutoFit/>
          </a:bodyPr>
          <a:lstStyle/>
          <a:p>
            <a:pPr algn="ctr"/>
            <a:r>
              <a:rPr lang="en-US" sz="1200" dirty="0"/>
              <a:t>To learn more about our current openings in Maine, New Hampshire and Vermont, please visit our website’s career page at </a:t>
            </a:r>
            <a:r>
              <a:rPr lang="en-US" sz="1200" u="sng" dirty="0"/>
              <a:t>seacoastsecurity.com/career-opportunities/</a:t>
            </a:r>
          </a:p>
        </p:txBody>
      </p:sp>
      <p:pic>
        <p:nvPicPr>
          <p:cNvPr id="6" name="Picture 4">
            <a:extLst>
              <a:ext uri="{FF2B5EF4-FFF2-40B4-BE49-F238E27FC236}">
                <a16:creationId xmlns:a16="http://schemas.microsoft.com/office/drawing/2014/main" id="{26096948-60E9-47B1-E432-17B40035797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1323" y="8113228"/>
            <a:ext cx="1019687" cy="510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9964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642EC67-8641-4FE5-9B67-8DC064C2D660}"/>
              </a:ext>
            </a:extLst>
          </p:cNvPr>
          <p:cNvSpPr/>
          <p:nvPr/>
        </p:nvSpPr>
        <p:spPr>
          <a:xfrm>
            <a:off x="0" y="0"/>
            <a:ext cx="7772400" cy="177617"/>
          </a:xfrm>
          <a:prstGeom prst="rect">
            <a:avLst/>
          </a:prstGeom>
          <a:solidFill>
            <a:srgbClr val="083A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7"/>
          <p:cNvSpPr>
            <a:spLocks noChangeArrowheads="1"/>
          </p:cNvSpPr>
          <p:nvPr/>
        </p:nvSpPr>
        <p:spPr bwMode="auto">
          <a:xfrm>
            <a:off x="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266287" y="6026061"/>
            <a:ext cx="7469549" cy="246221"/>
          </a:xfrm>
          <a:prstGeom prst="rect">
            <a:avLst/>
          </a:prstGeom>
        </p:spPr>
        <p:txBody>
          <a:bodyPr wrap="square">
            <a:spAutoFit/>
          </a:bodyPr>
          <a:lstStyle/>
          <a:p>
            <a:pPr algn="ctr"/>
            <a:endParaRPr lang="en-US" sz="1000" i="1" dirty="0">
              <a:solidFill>
                <a:srgbClr val="000000"/>
              </a:solidFill>
              <a:latin typeface="Raleway"/>
            </a:endParaRPr>
          </a:p>
        </p:txBody>
      </p:sp>
      <p:sp>
        <p:nvSpPr>
          <p:cNvPr id="3" name="Rectangle 2"/>
          <p:cNvSpPr/>
          <p:nvPr/>
        </p:nvSpPr>
        <p:spPr>
          <a:xfrm>
            <a:off x="68844" y="2126803"/>
            <a:ext cx="7666992" cy="584775"/>
          </a:xfrm>
          <a:prstGeom prst="rect">
            <a:avLst/>
          </a:prstGeom>
        </p:spPr>
        <p:txBody>
          <a:bodyPr wrap="square">
            <a:spAutoFit/>
          </a:bodyPr>
          <a:lstStyle/>
          <a:p>
            <a:pPr algn="ctr"/>
            <a:endParaRPr lang="en-US" sz="1600" b="1" dirty="0">
              <a:latin typeface="Open Sans" panose="020B0606030504020204" pitchFamily="34" charset="0"/>
              <a:ea typeface="Open Sans" panose="020B0606030504020204" pitchFamily="34" charset="0"/>
              <a:cs typeface="Open Sans" panose="020B0606030504020204" pitchFamily="34" charset="0"/>
            </a:endParaRPr>
          </a:p>
          <a:p>
            <a:pPr algn="ctr"/>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AutoShape 2" descr="Scholarships – Odyssey Charter Schools of Nevada"/>
          <p:cNvSpPr>
            <a:spLocks noChangeAspect="1" noChangeArrowheads="1"/>
          </p:cNvSpPr>
          <p:nvPr/>
        </p:nvSpPr>
        <p:spPr bwMode="auto">
          <a:xfrm>
            <a:off x="381247" y="1674816"/>
            <a:ext cx="7239623" cy="9221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ctr"/>
            <a:endParaRPr lang="en-US" sz="1800" b="1" dirty="0"/>
          </a:p>
          <a:p>
            <a:pPr algn="ctr"/>
            <a:r>
              <a:rPr lang="en-US" sz="16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Things to Think About</a:t>
            </a:r>
          </a:p>
          <a:p>
            <a:endPar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It is never too late to take precautions to raise the safety level in and around your home. As New Englanders, we know that winter is the season when many more things can go wrong with the maintenance of a property.  Home burglary rates also climb in winter, home accidents increase, and home systems are pressured beyond capacity. So that you don’t fall into trouble, consider the following these winter months:</a:t>
            </a:r>
          </a:p>
          <a:p>
            <a:endPar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r>
              <a:rPr lang="en-US" sz="12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Home Burglaries </a:t>
            </a:r>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 Under the cover of added darkness, burglars use the opportunity to break in before homeowners return from work or when they are on vacation.</a:t>
            </a:r>
          </a:p>
          <a:p>
            <a:endParaRPr lang="en-US" sz="8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	*Always lock your doors and arm your systems – even when you’re home!</a:t>
            </a:r>
          </a:p>
          <a:p>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	*Use a safe for valuables – that unmentionable drawer is the first place they look!</a:t>
            </a:r>
          </a:p>
          <a:p>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	*Install timed lights - makes it hard to tell if you’re home or out</a:t>
            </a:r>
          </a:p>
          <a:p>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	*Refrain from hideaway keys – buglers are watching and see your secret spot!</a:t>
            </a:r>
          </a:p>
          <a:p>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	*Light your entryways - prevents slips and falls too!</a:t>
            </a:r>
          </a:p>
          <a:p>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	*Ensure your camera(s) are looking at what’s most valuable to you – not that 	 	  	  	  overgrown shrub you’ve been meaning to trim.</a:t>
            </a:r>
          </a:p>
          <a:p>
            <a:endParaRPr lang="en-US" sz="8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r>
              <a:rPr lang="en-US" sz="1200" b="1" dirty="0">
                <a:solidFill>
                  <a:srgbClr val="000000"/>
                </a:solidFill>
                <a:latin typeface="Open Sans" panose="020B0606030504020204" pitchFamily="34" charset="0"/>
                <a:ea typeface="Open Sans" panose="020B0606030504020204" pitchFamily="34" charset="0"/>
                <a:cs typeface="Open Sans" panose="020B0606030504020204" pitchFamily="34" charset="0"/>
              </a:rPr>
              <a:t>Check your security system </a:t>
            </a:r>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 better yet, remind yourself and your family how it works! Set it when you’re home and away and even set it off to demonstrate for your kids how they won’t be alone if they are home without you.</a:t>
            </a:r>
          </a:p>
          <a:p>
            <a:endPar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For more information about using your security system with Seacoast Security, feel free to visit our website </a:t>
            </a:r>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hlinkClick r:id="rId2"/>
              </a:rPr>
              <a:t>www.seacoastsecurity.com</a:t>
            </a:r>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 or send inquiries to </a:t>
            </a:r>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hlinkClick r:id="rId3"/>
              </a:rPr>
              <a:t>customerservice@seacoastsecurity.com</a:t>
            </a:r>
            <a:r>
              <a:rPr lang="en-US" sz="1200" dirty="0">
                <a:solidFill>
                  <a:srgbClr val="000000"/>
                </a:solidFill>
                <a:latin typeface="Open Sans" panose="020B0606030504020204" pitchFamily="34" charset="0"/>
                <a:ea typeface="Open Sans" panose="020B0606030504020204" pitchFamily="34" charset="0"/>
                <a:cs typeface="Open Sans" panose="020B0606030504020204" pitchFamily="34" charset="0"/>
              </a:rPr>
              <a:t>. We’re happy to guide you!</a:t>
            </a:r>
          </a:p>
          <a:p>
            <a:endParaRPr lang="en-US" dirty="0"/>
          </a:p>
          <a:p>
            <a:endParaRPr lang="en-US" dirty="0"/>
          </a:p>
          <a:p>
            <a:endParaRPr lang="en-US" dirty="0"/>
          </a:p>
          <a:p>
            <a:endParaRPr lang="en-US" dirty="0"/>
          </a:p>
          <a:p>
            <a:endParaRPr lang="en-US" dirty="0"/>
          </a:p>
          <a:p>
            <a:endParaRPr lang="en-US" dirty="0"/>
          </a:p>
        </p:txBody>
      </p:sp>
      <p:pic>
        <p:nvPicPr>
          <p:cNvPr id="20" name="Picture 19">
            <a:extLst>
              <a:ext uri="{FF2B5EF4-FFF2-40B4-BE49-F238E27FC236}">
                <a16:creationId xmlns:a16="http://schemas.microsoft.com/office/drawing/2014/main" id="{B5FBD446-52A8-4896-840C-47AFB420F64E}"/>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253627" y="9613596"/>
            <a:ext cx="270185" cy="266578"/>
          </a:xfrm>
          <a:prstGeom prst="rect">
            <a:avLst/>
          </a:prstGeom>
        </p:spPr>
      </p:pic>
      <p:sp>
        <p:nvSpPr>
          <p:cNvPr id="11" name="TextBox 10">
            <a:extLst>
              <a:ext uri="{FF2B5EF4-FFF2-40B4-BE49-F238E27FC236}">
                <a16:creationId xmlns:a16="http://schemas.microsoft.com/office/drawing/2014/main" id="{6D512E4A-9F45-6D92-50E7-59A2E3AA2299}"/>
              </a:ext>
            </a:extLst>
          </p:cNvPr>
          <p:cNvSpPr txBox="1"/>
          <p:nvPr/>
        </p:nvSpPr>
        <p:spPr>
          <a:xfrm>
            <a:off x="266287" y="5999760"/>
            <a:ext cx="2515053" cy="215444"/>
          </a:xfrm>
          <a:prstGeom prst="rect">
            <a:avLst/>
          </a:prstGeom>
          <a:noFill/>
        </p:spPr>
        <p:txBody>
          <a:bodyPr wrap="square" rtlCol="0">
            <a:spAutoFit/>
          </a:bodyPr>
          <a:lstStyle/>
          <a:p>
            <a:r>
              <a:rPr lang="en-US" sz="800" i="1" dirty="0"/>
              <a:t>.</a:t>
            </a:r>
          </a:p>
        </p:txBody>
      </p:sp>
      <p:pic>
        <p:nvPicPr>
          <p:cNvPr id="9" name="Picture 8" descr="A body of water with land in the back&#10;&#10;Description automatically generated with medium confidence">
            <a:extLst>
              <a:ext uri="{FF2B5EF4-FFF2-40B4-BE49-F238E27FC236}">
                <a16:creationId xmlns:a16="http://schemas.microsoft.com/office/drawing/2014/main" id="{E5C9F471-F10B-C511-202D-84BA3FE115D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7772400" cy="1390176"/>
          </a:xfrm>
          <a:prstGeom prst="rect">
            <a:avLst/>
          </a:prstGeom>
        </p:spPr>
      </p:pic>
      <p:pic>
        <p:nvPicPr>
          <p:cNvPr id="13" name="Picture 12">
            <a:hlinkClick r:id="rId6"/>
            <a:extLst>
              <a:ext uri="{FF2B5EF4-FFF2-40B4-BE49-F238E27FC236}">
                <a16:creationId xmlns:a16="http://schemas.microsoft.com/office/drawing/2014/main" id="{4AD4F644-92DD-C83E-7AED-5D50BD593EDE}"/>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962650" y="9601227"/>
            <a:ext cx="875268" cy="262580"/>
          </a:xfrm>
          <a:prstGeom prst="rect">
            <a:avLst/>
          </a:prstGeom>
          <a:noFill/>
          <a:ln>
            <a:noFill/>
          </a:ln>
        </p:spPr>
      </p:pic>
      <p:sp>
        <p:nvSpPr>
          <p:cNvPr id="12" name="TextBox 11">
            <a:extLst>
              <a:ext uri="{FF2B5EF4-FFF2-40B4-BE49-F238E27FC236}">
                <a16:creationId xmlns:a16="http://schemas.microsoft.com/office/drawing/2014/main" id="{D8B16CDD-EAA0-1350-6DCD-9813780B6C10}"/>
              </a:ext>
            </a:extLst>
          </p:cNvPr>
          <p:cNvSpPr txBox="1"/>
          <p:nvPr/>
        </p:nvSpPr>
        <p:spPr>
          <a:xfrm>
            <a:off x="234801" y="4792711"/>
            <a:ext cx="7239623" cy="280333"/>
          </a:xfrm>
          <a:prstGeom prst="rect">
            <a:avLst/>
          </a:prstGeom>
          <a:noFill/>
        </p:spPr>
        <p:txBody>
          <a:bodyPr wrap="square" rtlCol="0">
            <a:spAutoFit/>
          </a:bodyPr>
          <a:lstStyle/>
          <a:p>
            <a:pPr algn="ctr">
              <a:lnSpc>
                <a:spcPct val="107000"/>
              </a:lnSpc>
              <a:spcAft>
                <a:spcPts val="800"/>
              </a:spcAft>
            </a:pPr>
            <a:r>
              <a:rPr lang="en-US" sz="1200" kern="100" dirty="0">
                <a:ea typeface="Aptos" panose="020B0004020202020204" pitchFamily="34" charset="0"/>
                <a:cs typeface="Times New Roman" panose="02020603050405020304" pitchFamily="18" charset="0"/>
              </a:rPr>
              <a:t> </a:t>
            </a:r>
            <a:endParaRPr lang="en-US" sz="1200" b="1" u="sng" kern="100" dirty="0">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E6232F31-29C1-B876-3319-157EC1AC0663}"/>
              </a:ext>
            </a:extLst>
          </p:cNvPr>
          <p:cNvSpPr/>
          <p:nvPr/>
        </p:nvSpPr>
        <p:spPr>
          <a:xfrm>
            <a:off x="179343" y="7243716"/>
            <a:ext cx="7350537" cy="2369880"/>
          </a:xfrm>
          <a:prstGeom prst="rect">
            <a:avLst/>
          </a:prstGeom>
        </p:spPr>
        <p:txBody>
          <a:bodyPr wrap="square">
            <a:spAutoFit/>
          </a:bodyPr>
          <a:lstStyle/>
          <a:p>
            <a:pPr algn="ctr"/>
            <a:r>
              <a:rPr lang="en-US" sz="1600" b="1" dirty="0">
                <a:latin typeface="+mj-lt"/>
                <a:ea typeface="Open Sans" panose="020B0606030504020204" pitchFamily="34" charset="0"/>
                <a:cs typeface="Open Sans" panose="020B0606030504020204" pitchFamily="34" charset="0"/>
              </a:rPr>
              <a:t>What Our Customers are Saying…</a:t>
            </a:r>
            <a:endParaRPr lang="en-US" sz="1600" dirty="0">
              <a:latin typeface="+mj-lt"/>
              <a:ea typeface="Open Sans" panose="020B0606030504020204" pitchFamily="34" charset="0"/>
              <a:cs typeface="Open Sans" panose="020B0606030504020204" pitchFamily="34" charset="0"/>
            </a:endParaRPr>
          </a:p>
          <a:p>
            <a:endParaRPr lang="en-US" sz="1200" dirty="0">
              <a:latin typeface="+mj-lt"/>
            </a:endParaRPr>
          </a:p>
          <a:p>
            <a:r>
              <a:rPr lang="en-US" sz="1200" b="0" i="0" dirty="0">
                <a:solidFill>
                  <a:srgbClr val="202124"/>
                </a:solidFill>
                <a:effectLst/>
                <a:latin typeface="+mj-lt"/>
              </a:rPr>
              <a:t>“They did a great job and got it done in a timely manner. Everything was done neatly. Definitely would use them again and recommend them. Thanks seacoast.” ~ </a:t>
            </a:r>
            <a:r>
              <a:rPr lang="en-US" sz="1200" i="1" dirty="0">
                <a:latin typeface="+mj-lt"/>
              </a:rPr>
              <a:t>Maine Customer, T.M.</a:t>
            </a:r>
          </a:p>
          <a:p>
            <a:endParaRPr lang="en-US" sz="1200" dirty="0">
              <a:latin typeface="+mj-lt"/>
            </a:endParaRPr>
          </a:p>
          <a:p>
            <a:r>
              <a:rPr lang="en-US" sz="1200" b="0" i="0" dirty="0">
                <a:solidFill>
                  <a:srgbClr val="202124"/>
                </a:solidFill>
                <a:effectLst/>
                <a:latin typeface="+mj-lt"/>
              </a:rPr>
              <a:t>“Thank you so much for installing our security system in Portsmouth, NH. The crew did a great job and we have had zero issues!” </a:t>
            </a:r>
            <a:r>
              <a:rPr lang="en-US" sz="1200" dirty="0">
                <a:solidFill>
                  <a:srgbClr val="202124"/>
                </a:solidFill>
                <a:latin typeface="+mj-lt"/>
              </a:rPr>
              <a:t>~ </a:t>
            </a:r>
            <a:r>
              <a:rPr lang="en-US" sz="1200" i="1" dirty="0">
                <a:latin typeface="+mj-lt"/>
              </a:rPr>
              <a:t>New Hampshire Customer, M.M.</a:t>
            </a:r>
          </a:p>
          <a:p>
            <a:endParaRPr lang="en-US" sz="1200" i="1" dirty="0">
              <a:latin typeface="+mj-lt"/>
            </a:endParaRPr>
          </a:p>
          <a:p>
            <a:r>
              <a:rPr lang="en-US" sz="1200" i="1" dirty="0">
                <a:latin typeface="+mj-lt"/>
              </a:rPr>
              <a:t>“</a:t>
            </a:r>
            <a:r>
              <a:rPr lang="en-US" sz="1200" dirty="0">
                <a:solidFill>
                  <a:srgbClr val="000000"/>
                </a:solidFill>
                <a:effectLst/>
                <a:latin typeface="+mj-lt"/>
                <a:ea typeface="Times New Roman" panose="02020603050405020304" pitchFamily="18" charset="0"/>
                <a:cs typeface="Aptos" panose="020B0004020202020204" pitchFamily="34" charset="0"/>
              </a:rPr>
              <a:t>Lonnie in service is fabulous.  She helped us for over 30 minutes trying to find a panic button that someone squirreled away.  Professional, competent, helpful.  I'm giving her a round of applause.” ~ </a:t>
            </a:r>
            <a:r>
              <a:rPr lang="en-US" sz="1200" i="1" dirty="0">
                <a:solidFill>
                  <a:srgbClr val="000000"/>
                </a:solidFill>
                <a:effectLst/>
                <a:latin typeface="+mj-lt"/>
                <a:ea typeface="Times New Roman" panose="02020603050405020304" pitchFamily="18" charset="0"/>
                <a:cs typeface="Aptos" panose="020B0004020202020204" pitchFamily="34" charset="0"/>
              </a:rPr>
              <a:t>Maine customer, J.T.</a:t>
            </a:r>
            <a:endParaRPr lang="en-US" sz="1200" i="1" dirty="0">
              <a:effectLst/>
              <a:latin typeface="+mj-lt"/>
              <a:ea typeface="Aptos" panose="020B0004020202020204" pitchFamily="34" charset="0"/>
              <a:cs typeface="Aptos" panose="020B0004020202020204" pitchFamily="34" charset="0"/>
            </a:endParaRPr>
          </a:p>
          <a:p>
            <a:endParaRPr lang="en-US" sz="1200" i="1" dirty="0">
              <a:latin typeface="+mj-lt"/>
            </a:endParaRPr>
          </a:p>
        </p:txBody>
      </p:sp>
      <p:sp>
        <p:nvSpPr>
          <p:cNvPr id="8" name="Rectangle 7">
            <a:extLst>
              <a:ext uri="{FF2B5EF4-FFF2-40B4-BE49-F238E27FC236}">
                <a16:creationId xmlns:a16="http://schemas.microsoft.com/office/drawing/2014/main" id="{2CF9698D-FA76-CEB7-32FC-43C968908EB6}"/>
              </a:ext>
            </a:extLst>
          </p:cNvPr>
          <p:cNvSpPr/>
          <p:nvPr/>
        </p:nvSpPr>
        <p:spPr>
          <a:xfrm>
            <a:off x="4842344" y="1368134"/>
            <a:ext cx="2930056" cy="485399"/>
          </a:xfrm>
          <a:prstGeom prst="rect">
            <a:avLst/>
          </a:prstGeom>
          <a:solidFill>
            <a:srgbClr val="083A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Winter 2025 Newsletter</a:t>
            </a:r>
          </a:p>
        </p:txBody>
      </p:sp>
    </p:spTree>
    <p:extLst>
      <p:ext uri="{BB962C8B-B14F-4D97-AF65-F5344CB8AC3E}">
        <p14:creationId xmlns:p14="http://schemas.microsoft.com/office/powerpoint/2010/main" val="40309083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Open Sans"/>
        <a:ea typeface=""/>
        <a:cs typeface=""/>
      </a:majorFont>
      <a:minorFont>
        <a:latin typeface="Open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7BEE598EADC9428E2248A61DB15EE5" ma:contentTypeVersion="2" ma:contentTypeDescription="Create a new document." ma:contentTypeScope="" ma:versionID="08bff268808a8bcfba755686d284e876">
  <xsd:schema xmlns:xsd="http://www.w3.org/2001/XMLSchema" xmlns:xs="http://www.w3.org/2001/XMLSchema" xmlns:p="http://schemas.microsoft.com/office/2006/metadata/properties" xmlns:ns3="64b95cdf-ee6d-4bdc-95ae-abc9d4bfa179" targetNamespace="http://schemas.microsoft.com/office/2006/metadata/properties" ma:root="true" ma:fieldsID="a29278b87999b3808c2ceedf61250184" ns3:_="">
    <xsd:import namespace="64b95cdf-ee6d-4bdc-95ae-abc9d4bfa17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b95cdf-ee6d-4bdc-95ae-abc9d4bfa1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201BED-5560-47A8-A76E-0050A0B6A4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b95cdf-ee6d-4bdc-95ae-abc9d4bfa1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77AB1D-0ADC-428C-8D6C-DFEA332FA987}">
  <ds:schemaRefs>
    <ds:schemaRef ds:uri="http://schemas.microsoft.com/sharepoint/v3/contenttype/forms"/>
  </ds:schemaRefs>
</ds:datastoreItem>
</file>

<file path=customXml/itemProps3.xml><?xml version="1.0" encoding="utf-8"?>
<ds:datastoreItem xmlns:ds="http://schemas.openxmlformats.org/officeDocument/2006/customXml" ds:itemID="{79260152-5FB7-4988-B8C2-30A860A5ACD5}">
  <ds:schemaRefs>
    <ds:schemaRef ds:uri="http://schemas.microsoft.com/office/2006/metadata/properties"/>
    <ds:schemaRef ds:uri="http://purl.org/dc/elements/1.1/"/>
    <ds:schemaRef ds:uri="http://www.w3.org/XML/1998/namespace"/>
    <ds:schemaRef ds:uri="http://schemas.microsoft.com/office/2006/documentManagement/types"/>
    <ds:schemaRef ds:uri="64b95cdf-ee6d-4bdc-95ae-abc9d4bfa179"/>
    <ds:schemaRef ds:uri="http://purl.org/dc/term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141202</TotalTime>
  <Words>914</Words>
  <Application>Microsoft Office PowerPoint</Application>
  <PresentationFormat>Custom</PresentationFormat>
  <Paragraphs>88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Arial</vt:lpstr>
      <vt:lpstr>Open Sans</vt:lpstr>
      <vt:lpstr>Raleway</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Amber K. Anderson</dc:creator>
  <cp:lastModifiedBy>Karma P. Haynes</cp:lastModifiedBy>
  <cp:revision>307</cp:revision>
  <cp:lastPrinted>2024-12-17T17:17:08Z</cp:lastPrinted>
  <dcterms:created xsi:type="dcterms:W3CDTF">2018-09-15T20:24:12Z</dcterms:created>
  <dcterms:modified xsi:type="dcterms:W3CDTF">2024-12-17T17:31:09Z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0x010100D87BEE598EADC9428E2248A61DB15EE5</vt:lpwstr>
  </property>
</Properties>
</file>